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68" r:id="rId5"/>
    <p:sldId id="264" r:id="rId6"/>
    <p:sldId id="259" r:id="rId7"/>
    <p:sldId id="269" r:id="rId8"/>
    <p:sldId id="270" r:id="rId9"/>
    <p:sldId id="263" r:id="rId10"/>
    <p:sldId id="266" r:id="rId11"/>
    <p:sldId id="265" r:id="rId12"/>
    <p:sldId id="271" r:id="rId13"/>
    <p:sldId id="260" r:id="rId14"/>
    <p:sldId id="267" r:id="rId15"/>
    <p:sldId id="261" r:id="rId1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C083E-9653-40E7-B2F3-557E2B3A5DB3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100142-14D1-4662-8582-830C2119A0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4877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100142-14D1-4662-8582-830C2119A03C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5256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E49918C-F13D-4AEC-BD25-D096077B72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F664CF44-DBD3-429A-A985-9D50C1A691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513D123-BE2A-4D8E-BB33-6C8457CE0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E62E5-D8AF-4140-83F3-40B711DC5DC9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5BBEC71-524E-431D-8048-1576DF6E3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49D3445-33B9-4E08-AD4B-C34B912C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4DD7-D07B-40CE-8D0E-818A339A86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0486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FF5D556-7121-4625-8BF3-44E78AD33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C11DC945-CF47-4A24-9706-981A3E17FD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7492B68-BF09-49CE-AE8F-562E4BA23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E62E5-D8AF-4140-83F3-40B711DC5DC9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E56D54D-78A4-4D84-AFBD-D97D4A735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12EA5D2-425B-41E3-B04C-2578CE132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4DD7-D07B-40CE-8D0E-818A339A86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8033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106611F1-4EFE-41EA-B870-4948FF75CF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2689E81D-C502-4AB1-82F3-49BDAAD2F9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2449BA7-C39F-4CA2-832F-A9208E8EF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E62E5-D8AF-4140-83F3-40B711DC5DC9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F16483F-DB3B-4BD5-B0A1-0EFAD0B19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2B26144-DDFB-4204-AFF3-FF5B00C6D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4DD7-D07B-40CE-8D0E-818A339A86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3850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4F5DCE0-1C6C-457A-B667-32CC138CF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8715B24-C8E9-4BE6-B3D1-9EB77E8C1F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E7E156A-7DCA-4A61-A0ED-F7436DA84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E62E5-D8AF-4140-83F3-40B711DC5DC9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56EB4CF-C3CB-4972-B956-3244ACDBA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8694F2D-8E9D-495D-BFC2-14188510E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4DD7-D07B-40CE-8D0E-818A339A86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704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334DDFF-EE67-4E8D-8E87-18554F1A5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4A12558-18BD-4C0E-9CE4-B83CE7C0A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DB72F7E-5C42-47E0-BC0C-74E2DF113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E62E5-D8AF-4140-83F3-40B711DC5DC9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77A8C32-7489-4CAD-B84A-AE70F3534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1DD6B33-7841-4DDF-AF48-FE1EBE960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4DD7-D07B-40CE-8D0E-818A339A86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2386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84C9699-7BE3-4625-A0CE-82BBB0F0A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613C67F-69F3-4565-AA86-02E0849A51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BF9A28D7-572C-4A86-87D4-05ACCAC096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FBF45DD7-F216-48BD-986E-AD0A60329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E62E5-D8AF-4140-83F3-40B711DC5DC9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9300E9D-49B3-475D-8573-A2FFF8D69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B39284A-A99B-4137-BDE2-7C050104B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4DD7-D07B-40CE-8D0E-818A339A86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2762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E8C671F-316E-49FB-AF27-B7EEC0055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7C8264AF-CBFD-44C4-B7EE-5FD3013E97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FB2F960A-1584-46A5-BB6E-63ADB02CA3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C120E1F6-6846-49BD-86FB-1C3B9846E8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1CE27580-17F6-4DCC-8D96-6EEDD45D56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4EB64691-AB2F-479E-9DC2-6F3AF4DFD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E62E5-D8AF-4140-83F3-40B711DC5DC9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D74D9235-DFF0-4DA1-B23A-FB832BF11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DD1F18DC-8A4D-494A-BB2F-4D152A489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4DD7-D07B-40CE-8D0E-818A339A86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6906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029274C-D695-4B54-8484-42B4C012E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E05F1236-0132-486B-A005-E5DD0D95E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E62E5-D8AF-4140-83F3-40B711DC5DC9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39DFD480-AED5-4A5E-9533-A9653B507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1D496831-92E3-472B-A3D2-3EEE82A56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4DD7-D07B-40CE-8D0E-818A339A86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242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999A701F-4724-49C9-A6DA-3DBF27E45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E62E5-D8AF-4140-83F3-40B711DC5DC9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B0038359-AE04-4A8C-83E0-628B0FB50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716FAD2-7DCE-4820-9EE8-C5585285B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4DD7-D07B-40CE-8D0E-818A339A86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0144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98C92F1-FAA0-4D23-8EB7-B82EC0047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B036C74-59E7-4D9C-A534-EDEA8441F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BD54DD1-A115-47B2-96F4-DD549CC59B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B42FCF7-867A-4985-88D9-2D17C2C73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E62E5-D8AF-4140-83F3-40B711DC5DC9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AA9E1A2-33CF-44D5-95F0-C09CA1F42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600CCDC-3019-4D53-8451-744EAA227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4DD7-D07B-40CE-8D0E-818A339A86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7592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0907360-2763-4BBB-9D1B-CEF9365A8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4DA4EC89-9042-4593-A1D7-B863261BC4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97CDAD0B-188C-4F65-B971-35CBD83A9C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D4F8D46-6303-45DB-8D3C-32D7503D8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E62E5-D8AF-4140-83F3-40B711DC5DC9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AF89B30-5B6F-449E-9ABA-0B02FC40A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5C0B128-7034-41CA-8D8D-FDAAD33DE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4DD7-D07B-40CE-8D0E-818A339A86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8403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F6EC9298-AADB-418D-B339-B303B8407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36C6B61-3107-4AFD-8B24-B0CF52ECBC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5396ABF-B8D3-4E38-A826-022FD6436A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E62E5-D8AF-4140-83F3-40B711DC5DC9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56ED16A-2727-478C-81D6-0CFC67B0A1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5348E4B-C588-4DB7-8B36-E40A1C1B55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14DD7-D07B-40CE-8D0E-818A339A86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9986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B0B1812-2C4D-4F2E-AEAB-16B3A5EE31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Controllable Generation from Pre-trained Language Models via Inverse Prompting</a:t>
            </a: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97F4F30D-1220-4404-8EA0-1829343F54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36520"/>
            <a:ext cx="9144000" cy="165576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algn="l"/>
            <a:r>
              <a:rPr lang="en-US" altLang="zh-TW" dirty="0"/>
              <a:t>Advisor: JIA-LING, KOH</a:t>
            </a:r>
          </a:p>
          <a:p>
            <a:pPr algn="l"/>
            <a:r>
              <a:rPr lang="en-US" altLang="zh-TW" dirty="0"/>
              <a:t>Source: KDD’21</a:t>
            </a:r>
          </a:p>
          <a:p>
            <a:pPr algn="l"/>
            <a:r>
              <a:rPr lang="en-US" altLang="zh-TW" dirty="0"/>
              <a:t>SPEAKER: Rui Ze</a:t>
            </a:r>
            <a:r>
              <a:rPr lang="zh-TW" altLang="en-US" dirty="0"/>
              <a:t> </a:t>
            </a:r>
            <a:r>
              <a:rPr lang="en-US" altLang="zh-TW" dirty="0"/>
              <a:t>Fang</a:t>
            </a:r>
          </a:p>
          <a:p>
            <a:pPr algn="l"/>
            <a:r>
              <a:rPr lang="en-US" altLang="zh-TW" dirty="0"/>
              <a:t>DATE: 2021/10/5</a:t>
            </a: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954239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0F1FA41-2241-4D0F-91F5-58CE2557E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Method - loss function</a:t>
            </a:r>
            <a:endParaRPr lang="zh-TW" altLang="en-US" b="1" dirty="0"/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DF8A9E20-988C-4D1C-8D8A-346A927BF5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93494" y="3640965"/>
            <a:ext cx="5695950" cy="933450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7E3678C7-D1BB-494D-BD09-E6A271E51F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4334" y="5578475"/>
            <a:ext cx="7667625" cy="914400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591EEB1B-7298-4F6D-8B51-02E205128D7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7705" t="29579" r="48314" b="22699"/>
          <a:stretch/>
        </p:blipFill>
        <p:spPr>
          <a:xfrm>
            <a:off x="760034" y="3283484"/>
            <a:ext cx="1698995" cy="2912561"/>
          </a:xfrm>
          <a:prstGeom prst="rect">
            <a:avLst/>
          </a:prstGeom>
        </p:spPr>
      </p:pic>
      <p:sp>
        <p:nvSpPr>
          <p:cNvPr id="3" name="文字方塊 2">
            <a:extLst>
              <a:ext uri="{FF2B5EF4-FFF2-40B4-BE49-F238E27FC236}">
                <a16:creationId xmlns:a16="http://schemas.microsoft.com/office/drawing/2014/main" id="{EFDECC86-B701-487A-9863-618BB66B308D}"/>
              </a:ext>
            </a:extLst>
          </p:cNvPr>
          <p:cNvSpPr txBox="1"/>
          <p:nvPr/>
        </p:nvSpPr>
        <p:spPr>
          <a:xfrm>
            <a:off x="3215648" y="3179300"/>
            <a:ext cx="2771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Question-Answering</a:t>
            </a:r>
            <a:endParaRPr lang="zh-TW" altLang="en-US" sz="2400" dirty="0"/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9A23926E-4CBD-4F95-8062-79E52B8A7E9C}"/>
              </a:ext>
            </a:extLst>
          </p:cNvPr>
          <p:cNvSpPr txBox="1"/>
          <p:nvPr/>
        </p:nvSpPr>
        <p:spPr>
          <a:xfrm>
            <a:off x="3200400" y="5085893"/>
            <a:ext cx="2771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Poem Generation</a:t>
            </a:r>
            <a:endParaRPr lang="zh-TW" altLang="en-US" sz="2400" dirty="0"/>
          </a:p>
        </p:txBody>
      </p:sp>
      <p:pic>
        <p:nvPicPr>
          <p:cNvPr id="10" name="圖片 9">
            <a:extLst>
              <a:ext uri="{FF2B5EF4-FFF2-40B4-BE49-F238E27FC236}">
                <a16:creationId xmlns:a16="http://schemas.microsoft.com/office/drawing/2014/main" id="{8F292125-D70E-4B60-8CAE-47C75036518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7513" t="27600" r="65706" b="57418"/>
          <a:stretch/>
        </p:blipFill>
        <p:spPr>
          <a:xfrm>
            <a:off x="589918" y="1982316"/>
            <a:ext cx="2039225" cy="914400"/>
          </a:xfrm>
          <a:prstGeom prst="rect">
            <a:avLst/>
          </a:prstGeom>
        </p:spPr>
      </p:pic>
      <p:pic>
        <p:nvPicPr>
          <p:cNvPr id="4" name="圖片 3">
            <a:extLst>
              <a:ext uri="{FF2B5EF4-FFF2-40B4-BE49-F238E27FC236}">
                <a16:creationId xmlns:a16="http://schemas.microsoft.com/office/drawing/2014/main" id="{BF0B9DAD-423C-4C92-A7FC-E3624EB3234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90757" y="0"/>
            <a:ext cx="4601243" cy="3333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6130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6E0CECF-EB6C-42D7-8424-7457F9E1F65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altLang="zh-TW" b="1" dirty="0"/>
              <a:t>Outline </a:t>
            </a: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219D0CB-1D66-4B73-8B44-A1494BC8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Introduction </a:t>
            </a:r>
          </a:p>
          <a:p>
            <a:r>
              <a:rPr lang="en-US" altLang="zh-TW" dirty="0"/>
              <a:t>Method </a:t>
            </a:r>
          </a:p>
          <a:p>
            <a:r>
              <a:rPr lang="en-US" altLang="zh-TW" dirty="0"/>
              <a:t>Experiment</a:t>
            </a:r>
          </a:p>
          <a:p>
            <a:r>
              <a:rPr lang="en-US" altLang="zh-TW" dirty="0"/>
              <a:t>Conclusion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921978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80585DF-37E5-4F47-B11B-FB1CBBA17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Dataset and Human test</a:t>
            </a:r>
            <a:endParaRPr lang="zh-TW" altLang="en-US" b="1" dirty="0"/>
          </a:p>
        </p:txBody>
      </p:sp>
      <p:pic>
        <p:nvPicPr>
          <p:cNvPr id="4" name="內容版面配置區 3">
            <a:extLst>
              <a:ext uri="{FF2B5EF4-FFF2-40B4-BE49-F238E27FC236}">
                <a16:creationId xmlns:a16="http://schemas.microsoft.com/office/drawing/2014/main" id="{D72E31E9-AA3E-4BF7-BEB8-524C0AB663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0" y="4315537"/>
            <a:ext cx="6076950" cy="2209800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1FE240FD-74D2-44FE-AF5D-64BAA47494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974" y="1768345"/>
            <a:ext cx="6638925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9722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4566A82-8749-4BCF-BD21-A8B00562B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Experiment</a:t>
            </a:r>
            <a:endParaRPr lang="zh-TW" altLang="en-US" b="1" dirty="0"/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F56C22AB-C8F5-4AF4-874B-5051F9F172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29100" y="678430"/>
            <a:ext cx="7124700" cy="2857500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632FB8A0-D39C-4AF9-A874-53F0BFC3A1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875" y="4031504"/>
            <a:ext cx="7410450" cy="2676525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3CE14574-E151-4E6E-8146-C4F359CCA876}"/>
              </a:ext>
            </a:extLst>
          </p:cNvPr>
          <p:cNvSpPr/>
          <p:nvPr/>
        </p:nvSpPr>
        <p:spPr>
          <a:xfrm>
            <a:off x="6830008" y="2295331"/>
            <a:ext cx="4376057" cy="69979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B036F9AB-C3CD-4CD2-A87A-3D40EF8632C3}"/>
              </a:ext>
            </a:extLst>
          </p:cNvPr>
          <p:cNvSpPr/>
          <p:nvPr/>
        </p:nvSpPr>
        <p:spPr>
          <a:xfrm>
            <a:off x="3231502" y="5728996"/>
            <a:ext cx="4376057" cy="30791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8922C3D1-D067-48CA-AADC-C1F90196EB3E}"/>
              </a:ext>
            </a:extLst>
          </p:cNvPr>
          <p:cNvSpPr/>
          <p:nvPr/>
        </p:nvSpPr>
        <p:spPr>
          <a:xfrm>
            <a:off x="3231501" y="4900630"/>
            <a:ext cx="4376057" cy="30791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8F9778A3-04BC-45E7-B384-97D8D5B7422F}"/>
              </a:ext>
            </a:extLst>
          </p:cNvPr>
          <p:cNvSpPr txBox="1"/>
          <p:nvPr/>
        </p:nvSpPr>
        <p:spPr>
          <a:xfrm>
            <a:off x="6548729" y="279487"/>
            <a:ext cx="2771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Question-Answering</a:t>
            </a:r>
            <a:endParaRPr lang="zh-TW" altLang="en-US" sz="2400" dirty="0"/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98526F12-AEC6-4642-8199-666B49CFA5C2}"/>
              </a:ext>
            </a:extLst>
          </p:cNvPr>
          <p:cNvSpPr txBox="1"/>
          <p:nvPr/>
        </p:nvSpPr>
        <p:spPr>
          <a:xfrm>
            <a:off x="2967134" y="3627354"/>
            <a:ext cx="2771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Poem Generation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590400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25514C6-CBC3-435A-AB26-A0AE9465C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Method – self training</a:t>
            </a:r>
            <a:endParaRPr lang="zh-TW" altLang="en-US" b="1" dirty="0"/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389A84C1-426B-4860-B48F-3499F13DEF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483" y="1517714"/>
            <a:ext cx="6617976" cy="4975161"/>
          </a:xfrm>
        </p:spPr>
      </p:pic>
      <p:sp>
        <p:nvSpPr>
          <p:cNvPr id="3" name="文字方塊 2">
            <a:extLst>
              <a:ext uri="{FF2B5EF4-FFF2-40B4-BE49-F238E27FC236}">
                <a16:creationId xmlns:a16="http://schemas.microsoft.com/office/drawing/2014/main" id="{A2FB8ED3-C462-4509-B9C2-A90A57A590FF}"/>
              </a:ext>
            </a:extLst>
          </p:cNvPr>
          <p:cNvSpPr txBox="1"/>
          <p:nvPr/>
        </p:nvSpPr>
        <p:spPr>
          <a:xfrm>
            <a:off x="7929465" y="2554542"/>
            <a:ext cx="342433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Input: Title  output: poem</a:t>
            </a:r>
          </a:p>
          <a:p>
            <a:endParaRPr lang="en-US" altLang="zh-TW" sz="2400" dirty="0"/>
          </a:p>
          <a:p>
            <a:r>
              <a:rPr lang="en-US" altLang="zh-TW" sz="2400" dirty="0"/>
              <a:t>Unlabeled data: Title</a:t>
            </a:r>
          </a:p>
          <a:p>
            <a:endParaRPr lang="en-US" altLang="zh-TW" sz="2400" dirty="0"/>
          </a:p>
          <a:p>
            <a:r>
              <a:rPr lang="en-US" altLang="zh-TW" sz="2400" dirty="0"/>
              <a:t>Confidence Score:</a:t>
            </a:r>
            <a:endParaRPr lang="zh-TW" altLang="en-US" sz="2400" dirty="0"/>
          </a:p>
          <a:p>
            <a:endParaRPr lang="en-US" altLang="zh-TW" sz="2400" dirty="0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2441B34E-319C-4931-BEA9-44DEFE9D6EA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0747" t="2558" b="11217"/>
          <a:stretch/>
        </p:blipFill>
        <p:spPr>
          <a:xfrm>
            <a:off x="10360089" y="3837187"/>
            <a:ext cx="1476277" cy="788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3435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BF7A243-620B-4706-844F-2337C2306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Conclusion</a:t>
            </a: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666858D-BB8D-4405-8D43-4578953902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利用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Inverse prompting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的想法，生成出的文本能夠與給的問題或詩的主題更相關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在生成相關文本的同時，也能達到不錯的文本質量</a:t>
            </a:r>
          </a:p>
        </p:txBody>
      </p:sp>
    </p:spTree>
    <p:extLst>
      <p:ext uri="{BB962C8B-B14F-4D97-AF65-F5344CB8AC3E}">
        <p14:creationId xmlns:p14="http://schemas.microsoft.com/office/powerpoint/2010/main" val="1757355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6E0CECF-EB6C-42D7-8424-7457F9E1F65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altLang="zh-TW" b="1" dirty="0"/>
              <a:t>Outline </a:t>
            </a: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219D0CB-1D66-4B73-8B44-A1494BC8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Introduction </a:t>
            </a:r>
          </a:p>
          <a:p>
            <a:r>
              <a:rPr lang="en-US" altLang="zh-TW" dirty="0"/>
              <a:t>Method </a:t>
            </a:r>
          </a:p>
          <a:p>
            <a:r>
              <a:rPr lang="en-US" altLang="zh-TW" dirty="0"/>
              <a:t>Experiment</a:t>
            </a:r>
          </a:p>
          <a:p>
            <a:r>
              <a:rPr lang="en-US" altLang="zh-TW" dirty="0"/>
              <a:t>Conclusion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23368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BEF7CCD-0288-4A5B-90E6-75AEC08C0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Introduction</a:t>
            </a:r>
            <a:endParaRPr lang="zh-TW" altLang="en-US" b="1" dirty="0"/>
          </a:p>
        </p:txBody>
      </p:sp>
      <p:grpSp>
        <p:nvGrpSpPr>
          <p:cNvPr id="6" name="群組 5">
            <a:extLst>
              <a:ext uri="{FF2B5EF4-FFF2-40B4-BE49-F238E27FC236}">
                <a16:creationId xmlns:a16="http://schemas.microsoft.com/office/drawing/2014/main" id="{3250D8AC-AB98-4E65-B7A5-E114952778E6}"/>
              </a:ext>
            </a:extLst>
          </p:cNvPr>
          <p:cNvGrpSpPr/>
          <p:nvPr/>
        </p:nvGrpSpPr>
        <p:grpSpPr>
          <a:xfrm>
            <a:off x="1177992" y="2348411"/>
            <a:ext cx="2334208" cy="1367795"/>
            <a:chOff x="838201" y="2430537"/>
            <a:chExt cx="2334208" cy="1367795"/>
          </a:xfrm>
        </p:grpSpPr>
        <p:sp>
          <p:nvSpPr>
            <p:cNvPr id="4" name="文字方塊 3">
              <a:extLst>
                <a:ext uri="{FF2B5EF4-FFF2-40B4-BE49-F238E27FC236}">
                  <a16:creationId xmlns:a16="http://schemas.microsoft.com/office/drawing/2014/main" id="{512F4030-B1E4-4602-88EF-35F3712BFFE4}"/>
                </a:ext>
              </a:extLst>
            </p:cNvPr>
            <p:cNvSpPr txBox="1"/>
            <p:nvPr/>
          </p:nvSpPr>
          <p:spPr>
            <a:xfrm>
              <a:off x="838201" y="2967335"/>
              <a:ext cx="2334208" cy="83099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zh-TW" sz="2400" dirty="0"/>
                <a:t>Q: Is the apple taste good?</a:t>
              </a:r>
            </a:p>
          </p:txBody>
        </p:sp>
        <p:sp>
          <p:nvSpPr>
            <p:cNvPr id="5" name="文字方塊 4">
              <a:extLst>
                <a:ext uri="{FF2B5EF4-FFF2-40B4-BE49-F238E27FC236}">
                  <a16:creationId xmlns:a16="http://schemas.microsoft.com/office/drawing/2014/main" id="{9BCE810D-A30A-4626-BB77-BBD6F9CAC0C7}"/>
                </a:ext>
              </a:extLst>
            </p:cNvPr>
            <p:cNvSpPr txBox="1"/>
            <p:nvPr/>
          </p:nvSpPr>
          <p:spPr>
            <a:xfrm>
              <a:off x="1436137" y="2430537"/>
              <a:ext cx="113833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/>
                <a:t>prompt</a:t>
              </a:r>
              <a:endParaRPr lang="zh-TW" altLang="en-US" sz="2400" dirty="0"/>
            </a:p>
          </p:txBody>
        </p:sp>
      </p:grpSp>
      <p:sp>
        <p:nvSpPr>
          <p:cNvPr id="7" name="箭號: 向右 6">
            <a:extLst>
              <a:ext uri="{FF2B5EF4-FFF2-40B4-BE49-F238E27FC236}">
                <a16:creationId xmlns:a16="http://schemas.microsoft.com/office/drawing/2014/main" id="{6C792F75-D1A4-43F9-9301-C2F862D647AA}"/>
              </a:ext>
            </a:extLst>
          </p:cNvPr>
          <p:cNvSpPr/>
          <p:nvPr/>
        </p:nvSpPr>
        <p:spPr>
          <a:xfrm>
            <a:off x="3958514" y="2974331"/>
            <a:ext cx="307910" cy="3405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EFD864AE-272D-4596-9E03-34FD2D36CBB0}"/>
              </a:ext>
            </a:extLst>
          </p:cNvPr>
          <p:cNvSpPr/>
          <p:nvPr/>
        </p:nvSpPr>
        <p:spPr>
          <a:xfrm>
            <a:off x="4673088" y="2663888"/>
            <a:ext cx="2239347" cy="94239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Generated Model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9" name="箭號: 向右 8">
            <a:extLst>
              <a:ext uri="{FF2B5EF4-FFF2-40B4-BE49-F238E27FC236}">
                <a16:creationId xmlns:a16="http://schemas.microsoft.com/office/drawing/2014/main" id="{2F61C76C-C0AF-4AA7-9FA3-C881A4DD21EF}"/>
              </a:ext>
            </a:extLst>
          </p:cNvPr>
          <p:cNvSpPr/>
          <p:nvPr/>
        </p:nvSpPr>
        <p:spPr>
          <a:xfrm>
            <a:off x="7433394" y="2965197"/>
            <a:ext cx="307910" cy="3405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72D2619A-1E4E-45C5-8789-5B62E2787234}"/>
              </a:ext>
            </a:extLst>
          </p:cNvPr>
          <p:cNvSpPr txBox="1"/>
          <p:nvPr/>
        </p:nvSpPr>
        <p:spPr>
          <a:xfrm>
            <a:off x="8187618" y="2885209"/>
            <a:ext cx="380221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A: yes, it is a juice apple ……</a:t>
            </a:r>
            <a:endParaRPr lang="zh-TW" altLang="en-US" sz="2400" dirty="0">
              <a:solidFill>
                <a:srgbClr val="00B050"/>
              </a:solidFill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EFBDB429-BF4B-42F1-BEC0-A7518B9D581A}"/>
              </a:ext>
            </a:extLst>
          </p:cNvPr>
          <p:cNvSpPr txBox="1"/>
          <p:nvPr/>
        </p:nvSpPr>
        <p:spPr>
          <a:xfrm>
            <a:off x="2914263" y="5402425"/>
            <a:ext cx="67009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/>
              <a:t>Challenge: Generated content is irrelevant</a:t>
            </a:r>
          </a:p>
        </p:txBody>
      </p:sp>
    </p:spTree>
    <p:extLst>
      <p:ext uri="{BB962C8B-B14F-4D97-AF65-F5344CB8AC3E}">
        <p14:creationId xmlns:p14="http://schemas.microsoft.com/office/powerpoint/2010/main" val="3879575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BEF7CCD-0288-4A5B-90E6-75AEC08C0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TW" b="1" dirty="0"/>
              <a:t>Introduction</a:t>
            </a:r>
            <a:endParaRPr lang="zh-TW" altLang="en-US" b="1" dirty="0"/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BB4A12A6-B4D2-47DA-8789-4685C9242940}"/>
              </a:ext>
            </a:extLst>
          </p:cNvPr>
          <p:cNvSpPr txBox="1"/>
          <p:nvPr/>
        </p:nvSpPr>
        <p:spPr>
          <a:xfrm>
            <a:off x="3541941" y="2072033"/>
            <a:ext cx="5248863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Question “Is the apple taste good?” can answered by “Yes, it is a juice apple ……”</a:t>
            </a:r>
          </a:p>
        </p:txBody>
      </p:sp>
      <p:sp>
        <p:nvSpPr>
          <p:cNvPr id="19" name="箭號: 向下 18">
            <a:extLst>
              <a:ext uri="{FF2B5EF4-FFF2-40B4-BE49-F238E27FC236}">
                <a16:creationId xmlns:a16="http://schemas.microsoft.com/office/drawing/2014/main" id="{F8F16A38-90F8-44B0-9C5C-A58B866DDCB5}"/>
              </a:ext>
            </a:extLst>
          </p:cNvPr>
          <p:cNvSpPr/>
          <p:nvPr/>
        </p:nvSpPr>
        <p:spPr>
          <a:xfrm>
            <a:off x="5716850" y="3317035"/>
            <a:ext cx="599492" cy="7277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/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292F6377-CA2C-4553-BF63-3437F9A08FA4}"/>
              </a:ext>
            </a:extLst>
          </p:cNvPr>
          <p:cNvSpPr txBox="1"/>
          <p:nvPr/>
        </p:nvSpPr>
        <p:spPr>
          <a:xfrm>
            <a:off x="3642729" y="4393506"/>
            <a:ext cx="5047281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“Yes, it is a juice apple ……” can answer Question “Is the apple taste good?”</a:t>
            </a:r>
          </a:p>
        </p:txBody>
      </p:sp>
      <p:sp>
        <p:nvSpPr>
          <p:cNvPr id="22" name="文字方塊 21">
            <a:extLst>
              <a:ext uri="{FF2B5EF4-FFF2-40B4-BE49-F238E27FC236}">
                <a16:creationId xmlns:a16="http://schemas.microsoft.com/office/drawing/2014/main" id="{00BB787B-BF63-4A06-9A89-9AE97B6206E8}"/>
              </a:ext>
            </a:extLst>
          </p:cNvPr>
          <p:cNvSpPr txBox="1"/>
          <p:nvPr/>
        </p:nvSpPr>
        <p:spPr>
          <a:xfrm>
            <a:off x="1308521" y="2072033"/>
            <a:ext cx="2334208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Q: Is the apple taste good?</a:t>
            </a:r>
          </a:p>
        </p:txBody>
      </p:sp>
      <p:sp>
        <p:nvSpPr>
          <p:cNvPr id="24" name="箭號: 向右 23">
            <a:extLst>
              <a:ext uri="{FF2B5EF4-FFF2-40B4-BE49-F238E27FC236}">
                <a16:creationId xmlns:a16="http://schemas.microsoft.com/office/drawing/2014/main" id="{58DC9434-AB8A-4D7A-96FB-6D0CBD389729}"/>
              </a:ext>
            </a:extLst>
          </p:cNvPr>
          <p:cNvSpPr/>
          <p:nvPr/>
        </p:nvSpPr>
        <p:spPr>
          <a:xfrm>
            <a:off x="4095360" y="2303741"/>
            <a:ext cx="307910" cy="3405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631AA52C-FF67-4879-96CF-C9F0482B0A87}"/>
              </a:ext>
            </a:extLst>
          </p:cNvPr>
          <p:cNvSpPr/>
          <p:nvPr/>
        </p:nvSpPr>
        <p:spPr>
          <a:xfrm>
            <a:off x="4809934" y="1993298"/>
            <a:ext cx="2239347" cy="94239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Generated Model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26" name="箭號: 向右 25">
            <a:extLst>
              <a:ext uri="{FF2B5EF4-FFF2-40B4-BE49-F238E27FC236}">
                <a16:creationId xmlns:a16="http://schemas.microsoft.com/office/drawing/2014/main" id="{24653D0F-2A37-4042-A1E2-274F2A922D25}"/>
              </a:ext>
            </a:extLst>
          </p:cNvPr>
          <p:cNvSpPr/>
          <p:nvPr/>
        </p:nvSpPr>
        <p:spPr>
          <a:xfrm>
            <a:off x="7570240" y="2294607"/>
            <a:ext cx="307910" cy="3405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65B978F4-7995-454D-BEB5-94F3D5187905}"/>
              </a:ext>
            </a:extLst>
          </p:cNvPr>
          <p:cNvSpPr txBox="1"/>
          <p:nvPr/>
        </p:nvSpPr>
        <p:spPr>
          <a:xfrm>
            <a:off x="8324464" y="2214619"/>
            <a:ext cx="380221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A: yes, it is a juice apple ……</a:t>
            </a:r>
            <a:endParaRPr lang="zh-TW" altLang="en-US" sz="2400" dirty="0">
              <a:solidFill>
                <a:srgbClr val="00B050"/>
              </a:solidFill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5819EA92-6E02-4F35-9F37-FD1B257CD594}"/>
              </a:ext>
            </a:extLst>
          </p:cNvPr>
          <p:cNvSpPr txBox="1"/>
          <p:nvPr/>
        </p:nvSpPr>
        <p:spPr>
          <a:xfrm>
            <a:off x="8440812" y="4774210"/>
            <a:ext cx="2334208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Q: Is the apple taste good?</a:t>
            </a:r>
          </a:p>
        </p:txBody>
      </p:sp>
      <p:sp>
        <p:nvSpPr>
          <p:cNvPr id="31" name="箭號: 向右 30">
            <a:extLst>
              <a:ext uri="{FF2B5EF4-FFF2-40B4-BE49-F238E27FC236}">
                <a16:creationId xmlns:a16="http://schemas.microsoft.com/office/drawing/2014/main" id="{6DD195A3-195B-4EF3-8F2B-58CE9CF87372}"/>
              </a:ext>
            </a:extLst>
          </p:cNvPr>
          <p:cNvSpPr/>
          <p:nvPr/>
        </p:nvSpPr>
        <p:spPr>
          <a:xfrm>
            <a:off x="4089043" y="5019426"/>
            <a:ext cx="307910" cy="3405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B35F3E14-FEB9-43B7-A7A2-806ABCA7DFDB}"/>
              </a:ext>
            </a:extLst>
          </p:cNvPr>
          <p:cNvSpPr/>
          <p:nvPr/>
        </p:nvSpPr>
        <p:spPr>
          <a:xfrm>
            <a:off x="4803617" y="4708983"/>
            <a:ext cx="2239347" cy="94239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Generated Model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33" name="箭號: 向右 32">
            <a:extLst>
              <a:ext uri="{FF2B5EF4-FFF2-40B4-BE49-F238E27FC236}">
                <a16:creationId xmlns:a16="http://schemas.microsoft.com/office/drawing/2014/main" id="{84783B50-0133-4C7C-A882-D7CEC87C6CDF}"/>
              </a:ext>
            </a:extLst>
          </p:cNvPr>
          <p:cNvSpPr/>
          <p:nvPr/>
        </p:nvSpPr>
        <p:spPr>
          <a:xfrm>
            <a:off x="7563923" y="5010292"/>
            <a:ext cx="307910" cy="3405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1D9E5BA4-0CA6-4AC9-AB69-62EF9BA31DA8}"/>
              </a:ext>
            </a:extLst>
          </p:cNvPr>
          <p:cNvSpPr txBox="1"/>
          <p:nvPr/>
        </p:nvSpPr>
        <p:spPr>
          <a:xfrm>
            <a:off x="83492" y="4948431"/>
            <a:ext cx="380221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A: yes, it is a juice apple ……</a:t>
            </a:r>
            <a:endParaRPr lang="zh-TW" altLang="en-US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471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9" grpId="0" animBg="1"/>
      <p:bldP spid="20" grpId="0" animBg="1"/>
      <p:bldP spid="20" grpId="1" animBg="1"/>
      <p:bldP spid="22" grpId="0" animBg="1"/>
      <p:bldP spid="24" grpId="0" animBg="1"/>
      <p:bldP spid="25" grpId="0" animBg="1"/>
      <p:bldP spid="26" grpId="0" animBg="1"/>
      <p:bldP spid="27" grpId="0" animBg="1"/>
      <p:bldP spid="29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6E0CECF-EB6C-42D7-8424-7457F9E1F65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altLang="zh-TW" b="1" dirty="0"/>
              <a:t>Outline </a:t>
            </a: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219D0CB-1D66-4B73-8B44-A1494BC8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Introduction </a:t>
            </a:r>
          </a:p>
          <a:p>
            <a:r>
              <a:rPr lang="en-US" altLang="zh-TW" dirty="0"/>
              <a:t>Method </a:t>
            </a:r>
          </a:p>
          <a:p>
            <a:r>
              <a:rPr lang="en-US" altLang="zh-TW" dirty="0"/>
              <a:t>Experiment</a:t>
            </a:r>
          </a:p>
          <a:p>
            <a:r>
              <a:rPr lang="en-US" altLang="zh-TW" dirty="0"/>
              <a:t>Conclusion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27196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EE43926-E72A-4703-AB69-8DE3718E3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Method</a:t>
            </a:r>
            <a:endParaRPr lang="zh-TW" altLang="en-US" b="1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5E1CEEB9-36E3-4BE4-9AFE-93176D71A0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7778" y="1690688"/>
            <a:ext cx="9031838" cy="4536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185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1B5025F-AB9F-4C5F-B2E3-994217351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Multi-head attention</a:t>
            </a:r>
            <a:endParaRPr lang="zh-TW" altLang="en-US" b="1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5762BB43-D131-4902-9839-22C76C0D1D83}"/>
              </a:ext>
            </a:extLst>
          </p:cNvPr>
          <p:cNvSpPr txBox="1"/>
          <p:nvPr/>
        </p:nvSpPr>
        <p:spPr>
          <a:xfrm>
            <a:off x="9293291" y="6492875"/>
            <a:ext cx="2985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來自李宏毅教授投影片內容</a:t>
            </a: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1997C16F-D135-4250-B588-CD565F60DD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7419" y="1552882"/>
            <a:ext cx="6983985" cy="5262465"/>
          </a:xfrm>
          <a:prstGeom prst="rect">
            <a:avLst/>
          </a:prstGeom>
        </p:spPr>
      </p:pic>
      <p:pic>
        <p:nvPicPr>
          <p:cNvPr id="8" name="內容版面配置區 7">
            <a:extLst>
              <a:ext uri="{FF2B5EF4-FFF2-40B4-BE49-F238E27FC236}">
                <a16:creationId xmlns:a16="http://schemas.microsoft.com/office/drawing/2014/main" id="{B921CCE0-49F2-4A00-8736-38FE48BE2F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499107" y="1451096"/>
            <a:ext cx="7820608" cy="5364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107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75E11E8-1444-4291-8371-95DEE376A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Method - language model (transformer)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2732BF1-50E2-4D13-B3D2-FC07FBEFAD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Encoder</a:t>
            </a:r>
          </a:p>
          <a:p>
            <a:r>
              <a:rPr lang="en-US" altLang="zh-TW" dirty="0"/>
              <a:t>Decoder</a:t>
            </a:r>
          </a:p>
          <a:p>
            <a:r>
              <a:rPr lang="en-US" altLang="zh-TW" dirty="0"/>
              <a:t>Multi-head attention</a:t>
            </a:r>
            <a:endParaRPr lang="zh-TW" altLang="en-US" dirty="0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CBE972BA-F72C-493F-A713-1F60F5A830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2646" y="1269929"/>
            <a:ext cx="3906415" cy="5588071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FEBD13CD-5031-4AE7-BD5A-5E177A60DE86}"/>
              </a:ext>
            </a:extLst>
          </p:cNvPr>
          <p:cNvSpPr/>
          <p:nvPr/>
        </p:nvSpPr>
        <p:spPr>
          <a:xfrm>
            <a:off x="6932646" y="3032449"/>
            <a:ext cx="1877008" cy="3713584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0CABA575-81BE-4CFF-9974-0E5E1975F98E}"/>
              </a:ext>
            </a:extLst>
          </p:cNvPr>
          <p:cNvSpPr/>
          <p:nvPr/>
        </p:nvSpPr>
        <p:spPr>
          <a:xfrm>
            <a:off x="8809654" y="1281430"/>
            <a:ext cx="1931436" cy="5576569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D85BCF40-5FD7-469F-A706-5C119FE857C3}"/>
              </a:ext>
            </a:extLst>
          </p:cNvPr>
          <p:cNvSpPr txBox="1"/>
          <p:nvPr/>
        </p:nvSpPr>
        <p:spPr>
          <a:xfrm>
            <a:off x="5764764" y="4350736"/>
            <a:ext cx="13062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Encoder </a:t>
            </a:r>
            <a:endParaRPr lang="zh-TW" altLang="en-US" sz="2400" dirty="0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B5A2CE8A-C604-416F-9D79-D63137B31F2C}"/>
              </a:ext>
            </a:extLst>
          </p:cNvPr>
          <p:cNvSpPr txBox="1"/>
          <p:nvPr/>
        </p:nvSpPr>
        <p:spPr>
          <a:xfrm>
            <a:off x="10741090" y="3833131"/>
            <a:ext cx="13062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Decoder </a:t>
            </a:r>
            <a:endParaRPr lang="zh-TW" altLang="en-US" sz="2400" dirty="0"/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E28350AD-B1CC-454F-835D-2D0D90308D9D}"/>
              </a:ext>
            </a:extLst>
          </p:cNvPr>
          <p:cNvSpPr txBox="1"/>
          <p:nvPr/>
        </p:nvSpPr>
        <p:spPr>
          <a:xfrm>
            <a:off x="868761" y="4119903"/>
            <a:ext cx="34880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Question: Is it an apple?</a:t>
            </a: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41E1ADDE-0D99-424C-89E5-5E18D742D9CE}"/>
              </a:ext>
            </a:extLst>
          </p:cNvPr>
          <p:cNvSpPr txBox="1"/>
          <p:nvPr/>
        </p:nvSpPr>
        <p:spPr>
          <a:xfrm>
            <a:off x="838200" y="4750950"/>
            <a:ext cx="2643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Answer:  Yes, it is.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5934614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2CD057-E926-44CB-A3AF-6A185E230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Method - Beam Search</a:t>
            </a:r>
            <a:endParaRPr lang="zh-TW" altLang="en-US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7E868F9E-D42E-46A9-B33A-2D49508A38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8468" y="5981409"/>
            <a:ext cx="3330476" cy="511466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7CD7DC33-F686-4CE7-8874-343232B9EF86}"/>
              </a:ext>
            </a:extLst>
          </p:cNvPr>
          <p:cNvSpPr/>
          <p:nvPr/>
        </p:nvSpPr>
        <p:spPr>
          <a:xfrm>
            <a:off x="4655974" y="2438935"/>
            <a:ext cx="1362269" cy="31724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>
                <a:solidFill>
                  <a:schemeClr val="tx1"/>
                </a:solidFill>
              </a:rPr>
              <a:t>Score: 24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5346E342-6BAA-40AE-BCF3-DE0BE1D13CB7}"/>
              </a:ext>
            </a:extLst>
          </p:cNvPr>
          <p:cNvSpPr/>
          <p:nvPr/>
        </p:nvSpPr>
        <p:spPr>
          <a:xfrm>
            <a:off x="4655973" y="3127554"/>
            <a:ext cx="1362269" cy="3172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>
                <a:solidFill>
                  <a:schemeClr val="tx1"/>
                </a:solidFill>
              </a:rPr>
              <a:t>Score: 21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52EF528A-D8B8-4E44-9017-9DCFA0C7D3BA}"/>
              </a:ext>
            </a:extLst>
          </p:cNvPr>
          <p:cNvSpPr/>
          <p:nvPr/>
        </p:nvSpPr>
        <p:spPr>
          <a:xfrm>
            <a:off x="4655973" y="3812381"/>
            <a:ext cx="1362269" cy="31724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>
                <a:solidFill>
                  <a:schemeClr val="tx1"/>
                </a:solidFill>
              </a:rPr>
              <a:t>Score: 15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7C0D9F68-6348-4BB4-902F-822623B68ED0}"/>
              </a:ext>
            </a:extLst>
          </p:cNvPr>
          <p:cNvSpPr/>
          <p:nvPr/>
        </p:nvSpPr>
        <p:spPr>
          <a:xfrm>
            <a:off x="4655972" y="4497208"/>
            <a:ext cx="1362269" cy="31724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>
                <a:solidFill>
                  <a:schemeClr val="tx1"/>
                </a:solidFill>
              </a:rPr>
              <a:t>Score: 10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7E9EFD1E-1E36-4BC7-B91B-36F60DE0FA15}"/>
              </a:ext>
            </a:extLst>
          </p:cNvPr>
          <p:cNvSpPr/>
          <p:nvPr/>
        </p:nvSpPr>
        <p:spPr>
          <a:xfrm>
            <a:off x="4516016" y="2280314"/>
            <a:ext cx="1586204" cy="13255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1" name="直線單箭頭接點 10">
            <a:extLst>
              <a:ext uri="{FF2B5EF4-FFF2-40B4-BE49-F238E27FC236}">
                <a16:creationId xmlns:a16="http://schemas.microsoft.com/office/drawing/2014/main" id="{3855D9CA-8D67-4885-9546-CD975B3B2BB7}"/>
              </a:ext>
            </a:extLst>
          </p:cNvPr>
          <p:cNvCxnSpPr>
            <a:cxnSpLocks/>
            <a:stCxn id="5" idx="3"/>
          </p:cNvCxnSpPr>
          <p:nvPr/>
        </p:nvCxnSpPr>
        <p:spPr>
          <a:xfrm flipV="1">
            <a:off x="6018243" y="2504540"/>
            <a:ext cx="1701283" cy="9301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1" name="群組 40">
            <a:extLst>
              <a:ext uri="{FF2B5EF4-FFF2-40B4-BE49-F238E27FC236}">
                <a16:creationId xmlns:a16="http://schemas.microsoft.com/office/drawing/2014/main" id="{7C57168A-3610-418E-85B4-07ED4ED8B43E}"/>
              </a:ext>
            </a:extLst>
          </p:cNvPr>
          <p:cNvGrpSpPr/>
          <p:nvPr/>
        </p:nvGrpSpPr>
        <p:grpSpPr>
          <a:xfrm>
            <a:off x="7822387" y="1644182"/>
            <a:ext cx="1368491" cy="1705461"/>
            <a:chOff x="7822387" y="1644182"/>
            <a:chExt cx="1368491" cy="1705461"/>
          </a:xfrm>
        </p:grpSpPr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016421A8-2A93-4348-A0E5-D08444B85C4E}"/>
                </a:ext>
              </a:extLst>
            </p:cNvPr>
            <p:cNvSpPr/>
            <p:nvPr/>
          </p:nvSpPr>
          <p:spPr>
            <a:xfrm>
              <a:off x="7822389" y="1644182"/>
              <a:ext cx="1362269" cy="317241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481023F5-45E2-410E-9C76-AF810F4FA5C7}"/>
                </a:ext>
              </a:extLst>
            </p:cNvPr>
            <p:cNvSpPr/>
            <p:nvPr/>
          </p:nvSpPr>
          <p:spPr>
            <a:xfrm>
              <a:off x="7822387" y="2106922"/>
              <a:ext cx="1362269" cy="317241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DB369363-2B4A-447C-A245-ED3D8366C8AB}"/>
                </a:ext>
              </a:extLst>
            </p:cNvPr>
            <p:cNvSpPr/>
            <p:nvPr/>
          </p:nvSpPr>
          <p:spPr>
            <a:xfrm>
              <a:off x="7828609" y="2569662"/>
              <a:ext cx="1362269" cy="317241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3C266717-9193-4E63-B771-A205183FD0A3}"/>
                </a:ext>
              </a:extLst>
            </p:cNvPr>
            <p:cNvSpPr/>
            <p:nvPr/>
          </p:nvSpPr>
          <p:spPr>
            <a:xfrm>
              <a:off x="7822387" y="3032402"/>
              <a:ext cx="1362269" cy="317241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cxnSp>
        <p:nvCxnSpPr>
          <p:cNvPr id="18" name="直線單箭頭接點 17">
            <a:extLst>
              <a:ext uri="{FF2B5EF4-FFF2-40B4-BE49-F238E27FC236}">
                <a16:creationId xmlns:a16="http://schemas.microsoft.com/office/drawing/2014/main" id="{0A66F198-909B-4F88-A6F9-309F3B97F47B}"/>
              </a:ext>
            </a:extLst>
          </p:cNvPr>
          <p:cNvCxnSpPr>
            <a:cxnSpLocks/>
            <a:stCxn id="6" idx="3"/>
          </p:cNvCxnSpPr>
          <p:nvPr/>
        </p:nvCxnSpPr>
        <p:spPr>
          <a:xfrm>
            <a:off x="6018242" y="3286175"/>
            <a:ext cx="1720166" cy="138656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0" name="群組 39">
            <a:extLst>
              <a:ext uri="{FF2B5EF4-FFF2-40B4-BE49-F238E27FC236}">
                <a16:creationId xmlns:a16="http://schemas.microsoft.com/office/drawing/2014/main" id="{AE514142-68A3-4875-94AF-89F1A7001F53}"/>
              </a:ext>
            </a:extLst>
          </p:cNvPr>
          <p:cNvGrpSpPr/>
          <p:nvPr/>
        </p:nvGrpSpPr>
        <p:grpSpPr>
          <a:xfrm>
            <a:off x="7822387" y="3892760"/>
            <a:ext cx="1368491" cy="1705461"/>
            <a:chOff x="7822387" y="3892760"/>
            <a:chExt cx="1368491" cy="1705461"/>
          </a:xfrm>
        </p:grpSpPr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0A4591FE-48FA-4477-9793-27CD3EADEF99}"/>
                </a:ext>
              </a:extLst>
            </p:cNvPr>
            <p:cNvSpPr/>
            <p:nvPr/>
          </p:nvSpPr>
          <p:spPr>
            <a:xfrm>
              <a:off x="7822389" y="3892760"/>
              <a:ext cx="1362269" cy="31724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" name="矩形 22">
              <a:extLst>
                <a:ext uri="{FF2B5EF4-FFF2-40B4-BE49-F238E27FC236}">
                  <a16:creationId xmlns:a16="http://schemas.microsoft.com/office/drawing/2014/main" id="{ADD88E90-F381-4A3A-A269-EE99CF09B614}"/>
                </a:ext>
              </a:extLst>
            </p:cNvPr>
            <p:cNvSpPr/>
            <p:nvPr/>
          </p:nvSpPr>
          <p:spPr>
            <a:xfrm>
              <a:off x="7822387" y="4355500"/>
              <a:ext cx="1362269" cy="31724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" name="矩形 23">
              <a:extLst>
                <a:ext uri="{FF2B5EF4-FFF2-40B4-BE49-F238E27FC236}">
                  <a16:creationId xmlns:a16="http://schemas.microsoft.com/office/drawing/2014/main" id="{1AA2BCE0-FC61-4F58-BDDE-73606AFCAA20}"/>
                </a:ext>
              </a:extLst>
            </p:cNvPr>
            <p:cNvSpPr/>
            <p:nvPr/>
          </p:nvSpPr>
          <p:spPr>
            <a:xfrm>
              <a:off x="7828609" y="4818240"/>
              <a:ext cx="1362269" cy="31724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" name="矩形 24">
              <a:extLst>
                <a:ext uri="{FF2B5EF4-FFF2-40B4-BE49-F238E27FC236}">
                  <a16:creationId xmlns:a16="http://schemas.microsoft.com/office/drawing/2014/main" id="{99AA3786-8D80-4013-ADB7-06AF61745143}"/>
                </a:ext>
              </a:extLst>
            </p:cNvPr>
            <p:cNvSpPr/>
            <p:nvPr/>
          </p:nvSpPr>
          <p:spPr>
            <a:xfrm>
              <a:off x="7822387" y="5280980"/>
              <a:ext cx="1362269" cy="31724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30" name="箭號: 向右 29">
            <a:extLst>
              <a:ext uri="{FF2B5EF4-FFF2-40B4-BE49-F238E27FC236}">
                <a16:creationId xmlns:a16="http://schemas.microsoft.com/office/drawing/2014/main" id="{67071A72-BB3C-4F1D-AAB2-AD6E8DD5CA67}"/>
              </a:ext>
            </a:extLst>
          </p:cNvPr>
          <p:cNvSpPr/>
          <p:nvPr/>
        </p:nvSpPr>
        <p:spPr>
          <a:xfrm>
            <a:off x="3293706" y="3444795"/>
            <a:ext cx="830424" cy="31344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048B72B7-049D-4104-B4BB-EAE2962E840D}"/>
              </a:ext>
            </a:extLst>
          </p:cNvPr>
          <p:cNvSpPr txBox="1"/>
          <p:nvPr/>
        </p:nvSpPr>
        <p:spPr>
          <a:xfrm>
            <a:off x="561227" y="3238997"/>
            <a:ext cx="29143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/>
              <a:t>在每個句的機率值中挑選前</a:t>
            </a:r>
            <a:r>
              <a:rPr lang="en-US" altLang="zh-TW" sz="2400" dirty="0"/>
              <a:t>4</a:t>
            </a:r>
            <a:r>
              <a:rPr lang="zh-TW" altLang="en-US" sz="2400" dirty="0"/>
              <a:t>高</a:t>
            </a:r>
          </a:p>
        </p:txBody>
      </p:sp>
      <p:sp>
        <p:nvSpPr>
          <p:cNvPr id="33" name="文字方塊 32">
            <a:extLst>
              <a:ext uri="{FF2B5EF4-FFF2-40B4-BE49-F238E27FC236}">
                <a16:creationId xmlns:a16="http://schemas.microsoft.com/office/drawing/2014/main" id="{6A6452C4-0A88-4495-B4C7-EE0DB3044D96}"/>
              </a:ext>
            </a:extLst>
          </p:cNvPr>
          <p:cNvSpPr txBox="1"/>
          <p:nvPr/>
        </p:nvSpPr>
        <p:spPr>
          <a:xfrm>
            <a:off x="527456" y="5969655"/>
            <a:ext cx="1101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/>
              <a:t>Score:</a:t>
            </a:r>
            <a:endParaRPr lang="zh-TW" altLang="en-US" sz="2800" b="1" dirty="0"/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C9A6375D-8356-4F95-A75B-765A3A67F07A}"/>
              </a:ext>
            </a:extLst>
          </p:cNvPr>
          <p:cNvSpPr/>
          <p:nvPr/>
        </p:nvSpPr>
        <p:spPr>
          <a:xfrm>
            <a:off x="7738408" y="2943095"/>
            <a:ext cx="1586204" cy="51146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id="{07C7D373-44B3-4F21-A544-6EB657AFABE9}"/>
              </a:ext>
            </a:extLst>
          </p:cNvPr>
          <p:cNvSpPr/>
          <p:nvPr/>
        </p:nvSpPr>
        <p:spPr>
          <a:xfrm>
            <a:off x="7722860" y="4258387"/>
            <a:ext cx="1586204" cy="51146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" name="文字方塊 35">
            <a:extLst>
              <a:ext uri="{FF2B5EF4-FFF2-40B4-BE49-F238E27FC236}">
                <a16:creationId xmlns:a16="http://schemas.microsoft.com/office/drawing/2014/main" id="{5AEEB220-F1E5-4ABD-AFFA-8279E2E25A77}"/>
              </a:ext>
            </a:extLst>
          </p:cNvPr>
          <p:cNvSpPr txBox="1"/>
          <p:nvPr/>
        </p:nvSpPr>
        <p:spPr>
          <a:xfrm>
            <a:off x="4842583" y="5020953"/>
            <a:ext cx="9890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step1</a:t>
            </a:r>
            <a:endParaRPr lang="zh-TW" altLang="en-US" sz="2800" dirty="0"/>
          </a:p>
        </p:txBody>
      </p: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33091C3C-C174-48D5-9D47-E16100A7CF59}"/>
              </a:ext>
            </a:extLst>
          </p:cNvPr>
          <p:cNvSpPr txBox="1"/>
          <p:nvPr/>
        </p:nvSpPr>
        <p:spPr>
          <a:xfrm>
            <a:off x="8036987" y="5738556"/>
            <a:ext cx="9890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step2</a:t>
            </a:r>
            <a:endParaRPr lang="zh-TW" altLang="en-US" sz="2800" dirty="0"/>
          </a:p>
        </p:txBody>
      </p:sp>
      <p:sp>
        <p:nvSpPr>
          <p:cNvPr id="38" name="文字方塊 37">
            <a:extLst>
              <a:ext uri="{FF2B5EF4-FFF2-40B4-BE49-F238E27FC236}">
                <a16:creationId xmlns:a16="http://schemas.microsoft.com/office/drawing/2014/main" id="{531F5733-EDC9-4494-885B-898BA9ACCD2C}"/>
              </a:ext>
            </a:extLst>
          </p:cNvPr>
          <p:cNvSpPr txBox="1"/>
          <p:nvPr/>
        </p:nvSpPr>
        <p:spPr>
          <a:xfrm>
            <a:off x="7091156" y="671477"/>
            <a:ext cx="31258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/>
              <a:t>在每個組合的機率值中挑選前</a:t>
            </a:r>
            <a:r>
              <a:rPr lang="en-US" altLang="zh-TW" sz="2400" dirty="0"/>
              <a:t>2</a:t>
            </a:r>
            <a:r>
              <a:rPr lang="zh-TW" altLang="en-US" sz="2400" dirty="0"/>
              <a:t>個</a:t>
            </a:r>
            <a:r>
              <a:rPr lang="en-US" altLang="zh-TW" sz="2400" dirty="0"/>
              <a:t>score</a:t>
            </a:r>
            <a:r>
              <a:rPr lang="zh-TW" altLang="en-US" sz="2400" dirty="0"/>
              <a:t>高</a:t>
            </a:r>
          </a:p>
        </p:txBody>
      </p:sp>
      <p:sp>
        <p:nvSpPr>
          <p:cNvPr id="39" name="文字方塊 38">
            <a:extLst>
              <a:ext uri="{FF2B5EF4-FFF2-40B4-BE49-F238E27FC236}">
                <a16:creationId xmlns:a16="http://schemas.microsoft.com/office/drawing/2014/main" id="{6C255771-DA09-460F-9D63-DE1CD9E01EEE}"/>
              </a:ext>
            </a:extLst>
          </p:cNvPr>
          <p:cNvSpPr txBox="1"/>
          <p:nvPr/>
        </p:nvSpPr>
        <p:spPr>
          <a:xfrm>
            <a:off x="831925" y="1946445"/>
            <a:ext cx="2914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Beam size = 4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066165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7" grpId="0"/>
      <p:bldP spid="38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1865</TotalTime>
  <Words>304</Words>
  <Application>Microsoft Office PowerPoint</Application>
  <PresentationFormat>寬螢幕</PresentationFormat>
  <Paragraphs>75</Paragraphs>
  <Slides>15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1" baseType="lpstr">
      <vt:lpstr>微軟正黑體</vt:lpstr>
      <vt:lpstr>新細明體</vt:lpstr>
      <vt:lpstr>Arial</vt:lpstr>
      <vt:lpstr>Calibri</vt:lpstr>
      <vt:lpstr>Calibri Light</vt:lpstr>
      <vt:lpstr>Office 佈景主題</vt:lpstr>
      <vt:lpstr>Controllable Generation from Pre-trained Language Models via Inverse Prompting</vt:lpstr>
      <vt:lpstr>Outline </vt:lpstr>
      <vt:lpstr>Introduction</vt:lpstr>
      <vt:lpstr>Introduction</vt:lpstr>
      <vt:lpstr>Outline </vt:lpstr>
      <vt:lpstr>Method</vt:lpstr>
      <vt:lpstr>Multi-head attention</vt:lpstr>
      <vt:lpstr>Method - language model (transformer)</vt:lpstr>
      <vt:lpstr>Method - Beam Search</vt:lpstr>
      <vt:lpstr>Method - loss function</vt:lpstr>
      <vt:lpstr>Outline </vt:lpstr>
      <vt:lpstr>Dataset and Human test</vt:lpstr>
      <vt:lpstr>Experiment</vt:lpstr>
      <vt:lpstr>Method – self training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Controllable Generation from Pre-trained Language Models via Inverse Prompting</dc:title>
  <dc:creator>User</dc:creator>
  <cp:lastModifiedBy>User</cp:lastModifiedBy>
  <cp:revision>122</cp:revision>
  <dcterms:created xsi:type="dcterms:W3CDTF">2021-10-02T06:19:58Z</dcterms:created>
  <dcterms:modified xsi:type="dcterms:W3CDTF">2021-10-04T07:43:36Z</dcterms:modified>
</cp:coreProperties>
</file>